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9" r:id="rId4"/>
    <p:sldId id="402" r:id="rId5"/>
    <p:sldId id="396" r:id="rId6"/>
    <p:sldId id="336" r:id="rId7"/>
    <p:sldId id="337" r:id="rId8"/>
    <p:sldId id="338" r:id="rId9"/>
    <p:sldId id="339" r:id="rId10"/>
    <p:sldId id="342" r:id="rId11"/>
    <p:sldId id="340" r:id="rId12"/>
    <p:sldId id="341" r:id="rId13"/>
    <p:sldId id="265" r:id="rId14"/>
    <p:sldId id="266" r:id="rId15"/>
    <p:sldId id="344" r:id="rId16"/>
    <p:sldId id="345" r:id="rId17"/>
    <p:sldId id="267" r:id="rId18"/>
    <p:sldId id="346" r:id="rId19"/>
    <p:sldId id="269" r:id="rId20"/>
    <p:sldId id="276" r:id="rId21"/>
    <p:sldId id="277" r:id="rId22"/>
    <p:sldId id="278" r:id="rId23"/>
    <p:sldId id="347" r:id="rId24"/>
    <p:sldId id="284" r:id="rId25"/>
    <p:sldId id="285" r:id="rId26"/>
    <p:sldId id="286" r:id="rId27"/>
    <p:sldId id="279" r:id="rId28"/>
    <p:sldId id="280" r:id="rId29"/>
    <p:sldId id="281" r:id="rId30"/>
    <p:sldId id="282" r:id="rId31"/>
    <p:sldId id="283" r:id="rId32"/>
    <p:sldId id="348" r:id="rId33"/>
    <p:sldId id="287" r:id="rId34"/>
    <p:sldId id="270" r:id="rId35"/>
    <p:sldId id="275" r:id="rId36"/>
    <p:sldId id="343" r:id="rId37"/>
    <p:sldId id="394" r:id="rId38"/>
    <p:sldId id="349" r:id="rId39"/>
    <p:sldId id="350" r:id="rId40"/>
    <p:sldId id="364" r:id="rId41"/>
    <p:sldId id="367" r:id="rId42"/>
    <p:sldId id="369" r:id="rId43"/>
    <p:sldId id="361" r:id="rId44"/>
    <p:sldId id="351" r:id="rId45"/>
    <p:sldId id="353" r:id="rId46"/>
    <p:sldId id="357" r:id="rId47"/>
    <p:sldId id="363" r:id="rId48"/>
    <p:sldId id="362" r:id="rId49"/>
    <p:sldId id="372" r:id="rId50"/>
    <p:sldId id="375" r:id="rId51"/>
    <p:sldId id="381" r:id="rId52"/>
    <p:sldId id="383" r:id="rId53"/>
    <p:sldId id="384" r:id="rId54"/>
    <p:sldId id="386" r:id="rId55"/>
    <p:sldId id="387" r:id="rId56"/>
    <p:sldId id="388" r:id="rId57"/>
    <p:sldId id="389" r:id="rId58"/>
    <p:sldId id="390" r:id="rId59"/>
    <p:sldId id="393" r:id="rId60"/>
    <p:sldId id="398" r:id="rId61"/>
    <p:sldId id="400" r:id="rId62"/>
    <p:sldId id="397" r:id="rId63"/>
    <p:sldId id="399" r:id="rId64"/>
    <p:sldId id="401" r:id="rId65"/>
    <p:sldId id="382" r:id="rId66"/>
    <p:sldId id="40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ak\Desktop\Research%20Projects\VF_NPASS_3.25_fina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ak\Desktop\Research%20Projects\VF_NPASS_3.25_fina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53460428317631E-2"/>
          <c:y val="0.13222816399286988"/>
          <c:w val="0.90861086631168453"/>
          <c:h val="0.74700492652322203"/>
        </c:manualLayout>
      </c:layout>
      <c:lineChart>
        <c:grouping val="standard"/>
        <c:varyColors val="0"/>
        <c:ser>
          <c:idx val="1"/>
          <c:order val="0"/>
          <c:tx>
            <c:strRef>
              <c:f>HIE_Scores_timepoints!$C$29</c:f>
              <c:strCache>
                <c:ptCount val="1"/>
                <c:pt idx="0">
                  <c:v>NPASS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HIE_Scores_timepoints!$C$30:$C$45</c:f>
              <c:numCache>
                <c:formatCode>General</c:formatCode>
                <c:ptCount val="16"/>
                <c:pt idx="0">
                  <c:v>0.95</c:v>
                </c:pt>
                <c:pt idx="1">
                  <c:v>1</c:v>
                </c:pt>
                <c:pt idx="2">
                  <c:v>1.1299999999999999</c:v>
                </c:pt>
                <c:pt idx="3">
                  <c:v>0.13</c:v>
                </c:pt>
                <c:pt idx="4">
                  <c:v>-0.13</c:v>
                </c:pt>
                <c:pt idx="5">
                  <c:v>-0.67</c:v>
                </c:pt>
                <c:pt idx="6">
                  <c:v>-1</c:v>
                </c:pt>
                <c:pt idx="7">
                  <c:v>-0.04</c:v>
                </c:pt>
                <c:pt idx="8">
                  <c:v>-0.39</c:v>
                </c:pt>
                <c:pt idx="9">
                  <c:v>0.04</c:v>
                </c:pt>
                <c:pt idx="10">
                  <c:v>0.04</c:v>
                </c:pt>
                <c:pt idx="11">
                  <c:v>0.26</c:v>
                </c:pt>
                <c:pt idx="12">
                  <c:v>0.78</c:v>
                </c:pt>
                <c:pt idx="13">
                  <c:v>1.1000000000000001</c:v>
                </c:pt>
                <c:pt idx="14">
                  <c:v>0.7</c:v>
                </c:pt>
                <c:pt idx="1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1-4523-B953-559E2BA0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833472"/>
        <c:axId val="441839704"/>
      </c:lineChart>
      <c:catAx>
        <c:axId val="441833472"/>
        <c:scaling>
          <c:orientation val="minMax"/>
        </c:scaling>
        <c:delete val="1"/>
        <c:axPos val="b"/>
        <c:majorTickMark val="out"/>
        <c:minorTickMark val="none"/>
        <c:tickLblPos val="nextTo"/>
        <c:crossAx val="441839704"/>
        <c:crosses val="autoZero"/>
        <c:auto val="1"/>
        <c:lblAlgn val="ctr"/>
        <c:lblOffset val="100"/>
        <c:noMultiLvlLbl val="0"/>
      </c:catAx>
      <c:valAx>
        <c:axId val="44183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83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NPASS Scores by Sedation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Sheet5!$B$1</c:f>
              <c:strCache>
                <c:ptCount val="1"/>
                <c:pt idx="0">
                  <c:v>Fentanyl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Sheet5!$B$2:$B$17</c:f>
              <c:numCache>
                <c:formatCode>General</c:formatCode>
                <c:ptCount val="16"/>
                <c:pt idx="0">
                  <c:v>0.8</c:v>
                </c:pt>
                <c:pt idx="1">
                  <c:v>-0.4</c:v>
                </c:pt>
                <c:pt idx="2">
                  <c:v>1</c:v>
                </c:pt>
                <c:pt idx="3">
                  <c:v>-0.9</c:v>
                </c:pt>
                <c:pt idx="4">
                  <c:v>-1</c:v>
                </c:pt>
                <c:pt idx="5">
                  <c:v>-1.6</c:v>
                </c:pt>
                <c:pt idx="6">
                  <c:v>-2.5</c:v>
                </c:pt>
                <c:pt idx="7">
                  <c:v>-0.25</c:v>
                </c:pt>
                <c:pt idx="8">
                  <c:v>-0.5</c:v>
                </c:pt>
                <c:pt idx="9">
                  <c:v>0.1</c:v>
                </c:pt>
                <c:pt idx="10">
                  <c:v>-1.1000000000000001</c:v>
                </c:pt>
                <c:pt idx="11">
                  <c:v>-1.2</c:v>
                </c:pt>
                <c:pt idx="12">
                  <c:v>0.4</c:v>
                </c:pt>
                <c:pt idx="13">
                  <c:v>0.4</c:v>
                </c:pt>
                <c:pt idx="14">
                  <c:v>0.9</c:v>
                </c:pt>
                <c:pt idx="15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3E-4F6E-8228-BE88AAF97DD1}"/>
            </c:ext>
          </c:extLst>
        </c:ser>
        <c:ser>
          <c:idx val="2"/>
          <c:order val="1"/>
          <c:tx>
            <c:strRef>
              <c:f>Sheet5!$C$1</c:f>
              <c:strCache>
                <c:ptCount val="1"/>
                <c:pt idx="0">
                  <c:v>Precedex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Sheet5!$C$2:$C$17</c:f>
              <c:numCache>
                <c:formatCode>General</c:formatCode>
                <c:ptCount val="16"/>
                <c:pt idx="0">
                  <c:v>1.4</c:v>
                </c:pt>
                <c:pt idx="1">
                  <c:v>2.5</c:v>
                </c:pt>
                <c:pt idx="2">
                  <c:v>2.5</c:v>
                </c:pt>
                <c:pt idx="3">
                  <c:v>1.7</c:v>
                </c:pt>
                <c:pt idx="4">
                  <c:v>1.6</c:v>
                </c:pt>
                <c:pt idx="5">
                  <c:v>1</c:v>
                </c:pt>
                <c:pt idx="6">
                  <c:v>1.3</c:v>
                </c:pt>
                <c:pt idx="7">
                  <c:v>0.4</c:v>
                </c:pt>
                <c:pt idx="8">
                  <c:v>0.3</c:v>
                </c:pt>
                <c:pt idx="9">
                  <c:v>0.5</c:v>
                </c:pt>
                <c:pt idx="10">
                  <c:v>1.5</c:v>
                </c:pt>
                <c:pt idx="11">
                  <c:v>1.5</c:v>
                </c:pt>
                <c:pt idx="12">
                  <c:v>0.9</c:v>
                </c:pt>
                <c:pt idx="13">
                  <c:v>1.4</c:v>
                </c:pt>
                <c:pt idx="14">
                  <c:v>0.4</c:v>
                </c:pt>
                <c:pt idx="15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3E-4F6E-8228-BE88AAF97DD1}"/>
            </c:ext>
          </c:extLst>
        </c:ser>
        <c:ser>
          <c:idx val="3"/>
          <c:order val="2"/>
          <c:tx>
            <c:strRef>
              <c:f>Sheet5!$D$1</c:f>
              <c:strCache>
                <c:ptCount val="1"/>
                <c:pt idx="0">
                  <c:v>Combo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Sheet5!$D$2:$D$17</c:f>
              <c:numCache>
                <c:formatCode>General</c:formatCode>
                <c:ptCount val="16"/>
                <c:pt idx="0">
                  <c:v>0.4</c:v>
                </c:pt>
                <c:pt idx="1">
                  <c:v>-1</c:v>
                </c:pt>
                <c:pt idx="2">
                  <c:v>-1.4</c:v>
                </c:pt>
                <c:pt idx="3">
                  <c:v>-1.4</c:v>
                </c:pt>
                <c:pt idx="4">
                  <c:v>-2.2000000000000002</c:v>
                </c:pt>
                <c:pt idx="5">
                  <c:v>-2.2000000000000002</c:v>
                </c:pt>
                <c:pt idx="6">
                  <c:v>-1.8</c:v>
                </c:pt>
                <c:pt idx="7">
                  <c:v>-0.6</c:v>
                </c:pt>
                <c:pt idx="8">
                  <c:v>-1.6</c:v>
                </c:pt>
                <c:pt idx="9">
                  <c:v>-1</c:v>
                </c:pt>
                <c:pt idx="10">
                  <c:v>-1</c:v>
                </c:pt>
                <c:pt idx="11">
                  <c:v>0.2</c:v>
                </c:pt>
                <c:pt idx="12">
                  <c:v>1.2</c:v>
                </c:pt>
                <c:pt idx="13">
                  <c:v>1.8</c:v>
                </c:pt>
                <c:pt idx="14">
                  <c:v>1</c:v>
                </c:pt>
                <c:pt idx="1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3E-4F6E-8228-BE88AAF97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805920"/>
        <c:axId val="441810184"/>
      </c:lineChart>
      <c:catAx>
        <c:axId val="441805920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441810184"/>
        <c:crosses val="autoZero"/>
        <c:auto val="1"/>
        <c:lblAlgn val="ctr"/>
        <c:lblOffset val="100"/>
        <c:noMultiLvlLbl val="0"/>
      </c:catAx>
      <c:valAx>
        <c:axId val="44181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NPASS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80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0.41052</cdr:x>
      <cdr:y>0.88329</cdr:y>
    </cdr:from>
    <cdr:to>
      <cdr:x>0.4942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316860" y="3843506"/>
          <a:ext cx="879911" cy="507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24</a:t>
          </a:r>
          <a:r>
            <a:rPr lang="en-US" sz="900" dirty="0" smtClean="0"/>
            <a:t> </a:t>
          </a:r>
          <a:r>
            <a:rPr lang="en-US" sz="900" dirty="0" smtClean="0"/>
            <a:t>hour</a:t>
          </a:r>
        </a:p>
        <a:p xmlns:a="http://schemas.openxmlformats.org/drawingml/2006/main">
          <a:r>
            <a:rPr lang="en-US" dirty="0" smtClean="0"/>
            <a:t> 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0.09024</cdr:x>
      <cdr:y>0.48339</cdr:y>
    </cdr:from>
    <cdr:to>
      <cdr:x>1</cdr:x>
      <cdr:y>0.48537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68702" y="2650969"/>
          <a:ext cx="6741783" cy="10885"/>
        </a:xfrm>
        <a:prstGeom xmlns:a="http://schemas.openxmlformats.org/drawingml/2006/main" prst="line">
          <a:avLst/>
        </a:prstGeom>
        <a:ln xmlns:a="http://schemas.openxmlformats.org/drawingml/2006/main" w="3810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EF717-95DB-4AA1-87FA-8D69490970F9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E38E9-21F5-43C7-940A-3AF2393F2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BEAD-37C0-3F45-9F89-0E283EFA84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8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2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2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9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8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85CE-F296-4B3B-A5C1-914D766C4F7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06C5-C279-49A1-BAE6-B0F45D13B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Cool and Comfortable: How to manage vasopressors and sedation with therapeutic hypothermia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Keliana O’Mara, </a:t>
            </a:r>
            <a:r>
              <a:rPr lang="en-US" dirty="0" err="1" smtClean="0"/>
              <a:t>PharmD</a:t>
            </a:r>
            <a:endParaRPr lang="en-US" dirty="0" smtClean="0"/>
          </a:p>
          <a:p>
            <a:r>
              <a:rPr lang="en-US" dirty="0" smtClean="0"/>
              <a:t>FN3 Annual Conference</a:t>
            </a:r>
          </a:p>
          <a:p>
            <a:r>
              <a:rPr lang="en-US" dirty="0" smtClean="0"/>
              <a:t>July 13,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Considerations/Confounders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025783"/>
              </p:ext>
            </p:extLst>
          </p:nvPr>
        </p:nvGraphicFramePr>
        <p:xfrm>
          <a:off x="617663" y="1690686"/>
          <a:ext cx="10853079" cy="4719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693">
                  <a:extLst>
                    <a:ext uri="{9D8B030D-6E8A-4147-A177-3AD203B41FA5}">
                      <a16:colId xmlns:a16="http://schemas.microsoft.com/office/drawing/2014/main" val="3764601048"/>
                    </a:ext>
                  </a:extLst>
                </a:gridCol>
                <a:gridCol w="3617693">
                  <a:extLst>
                    <a:ext uri="{9D8B030D-6E8A-4147-A177-3AD203B41FA5}">
                      <a16:colId xmlns:a16="http://schemas.microsoft.com/office/drawing/2014/main" val="848074093"/>
                    </a:ext>
                  </a:extLst>
                </a:gridCol>
                <a:gridCol w="3617693">
                  <a:extLst>
                    <a:ext uri="{9D8B030D-6E8A-4147-A177-3AD203B41FA5}">
                      <a16:colId xmlns:a16="http://schemas.microsoft.com/office/drawing/2014/main" val="1729155817"/>
                    </a:ext>
                  </a:extLst>
                </a:gridCol>
              </a:tblGrid>
              <a:tr h="4515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Variables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 Seen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Pathophysiology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1137494295"/>
                  </a:ext>
                </a:extLst>
              </a:tr>
              <a:tr h="779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Heart rate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Sinus bradycardia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Decreased</a:t>
                      </a:r>
                      <a:r>
                        <a:rPr lang="en-US" baseline="0" dirty="0" smtClean="0"/>
                        <a:t> SA node repolarization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2163959288"/>
                  </a:ext>
                </a:extLst>
              </a:tr>
              <a:tr h="45150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Blood pressure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Increased DBP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Systemic vasoconstriction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2169694252"/>
                  </a:ext>
                </a:extLst>
              </a:tr>
              <a:tr h="4515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Decreased</a:t>
                      </a:r>
                      <a:r>
                        <a:rPr lang="en-US" baseline="0" dirty="0" smtClean="0"/>
                        <a:t> SBP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Decreased cardiac</a:t>
                      </a:r>
                      <a:r>
                        <a:rPr lang="en-US" baseline="0" dirty="0" smtClean="0"/>
                        <a:t> output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3800389366"/>
                  </a:ext>
                </a:extLst>
              </a:tr>
              <a:tr h="4515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Pallor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Decreased skin perfusion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2879439171"/>
                  </a:ext>
                </a:extLst>
              </a:tr>
              <a:tr h="4515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Capillary refill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Prolongation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Decreased skin perfusion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2296780444"/>
                  </a:ext>
                </a:extLst>
              </a:tr>
              <a:tr h="779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Lactate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Lactic acidosis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Lactate</a:t>
                      </a:r>
                      <a:r>
                        <a:rPr lang="en-US" baseline="0" dirty="0" smtClean="0"/>
                        <a:t> washout after initiation insult, sequestering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1334478574"/>
                  </a:ext>
                </a:extLst>
              </a:tr>
              <a:tr h="4515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Blood gas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Metabolic</a:t>
                      </a:r>
                      <a:r>
                        <a:rPr lang="en-US" baseline="0" dirty="0" smtClean="0"/>
                        <a:t> acidosis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Residual</a:t>
                      </a:r>
                      <a:r>
                        <a:rPr lang="en-US" baseline="0" dirty="0" smtClean="0"/>
                        <a:t> perinatal acidosis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2319779266"/>
                  </a:ext>
                </a:extLst>
              </a:tr>
              <a:tr h="4515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Urinary output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Oliguria or Anuria</a:t>
                      </a:r>
                      <a:endParaRPr lang="en-US" dirty="0"/>
                    </a:p>
                  </a:txBody>
                  <a:tcPr marL="83599" marR="835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Acute</a:t>
                      </a:r>
                      <a:r>
                        <a:rPr lang="en-US" baseline="0" dirty="0" smtClean="0"/>
                        <a:t> renal injury</a:t>
                      </a:r>
                      <a:endParaRPr lang="en-US" dirty="0"/>
                    </a:p>
                  </a:txBody>
                  <a:tcPr marL="83599" marR="83599" anchor="ctr"/>
                </a:tc>
                <a:extLst>
                  <a:ext uri="{0D108BD9-81ED-4DB2-BD59-A6C34878D82A}">
                    <a16:rowId xmlns:a16="http://schemas.microsoft.com/office/drawing/2014/main" val="3318685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0321" y="186840"/>
            <a:ext cx="11287125" cy="62388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41736" y="186840"/>
            <a:ext cx="4025710" cy="5557138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Rewarming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Augmentation of cardiac output and systolic blood pressure + concurrent decrease in systemic vascular resistance and DBP</a:t>
            </a:r>
          </a:p>
          <a:p>
            <a:pPr lvl="1"/>
            <a:r>
              <a:rPr lang="en-US" dirty="0" smtClean="0"/>
              <a:t>Overall reduction in mean BP by ~8 mmHg</a:t>
            </a:r>
          </a:p>
          <a:p>
            <a:r>
              <a:rPr lang="en-US" dirty="0" smtClean="0"/>
              <a:t>Changes in drug volume of distribution, metabolism, and clearance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Vd</a:t>
            </a:r>
            <a:r>
              <a:rPr lang="en-US" dirty="0"/>
              <a:t> </a:t>
            </a:r>
            <a:r>
              <a:rPr lang="en-US" dirty="0" smtClean="0"/>
              <a:t>medications mobilized from sequestered tissue and can have exaggerated effects during rewarming</a:t>
            </a:r>
          </a:p>
          <a:p>
            <a:r>
              <a:rPr lang="en-US" dirty="0" smtClean="0"/>
              <a:t>Adjustment of cardiovascular medications</a:t>
            </a:r>
          </a:p>
          <a:p>
            <a:pPr lvl="1"/>
            <a:r>
              <a:rPr lang="en-US" dirty="0" smtClean="0"/>
              <a:t>CNS hemorrhage during rewarming associated with greater degree of hemodynamic instability</a:t>
            </a:r>
          </a:p>
          <a:p>
            <a:pPr lvl="1"/>
            <a:r>
              <a:rPr lang="en-US" dirty="0" smtClean="0"/>
              <a:t>Avoid iatrogenic hypertension and excessive unregulated cerebral blood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Pharmacology of Hypotension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226" y="1472973"/>
            <a:ext cx="10870260" cy="488428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Vasopressor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Increases vascular tone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Peripheral action: vasoconstriction via alpha-1 adrenergic and vasopressin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Inotrope: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myocardial contractility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Vasopressor-inotrope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Mixed effects, dose-dependent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 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opamine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epinephrine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Phosphodiesterase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ilrinone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Vasoactive Medications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949" t="23095" r="83686" b="44462"/>
          <a:stretch/>
        </p:blipFill>
        <p:spPr bwMode="auto">
          <a:xfrm>
            <a:off x="3185823" y="1690688"/>
            <a:ext cx="4817440" cy="4701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89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Hypotension with 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2" y="1690688"/>
            <a:ext cx="12060976" cy="43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HIE: Hypovolemia </a:t>
            </a:r>
            <a:r>
              <a:rPr lang="en-US" dirty="0" smtClean="0"/>
              <a:t>Hypotension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Aggressive volume resuscitation should be avoided</a:t>
            </a:r>
          </a:p>
          <a:p>
            <a:pPr lvl="1"/>
            <a:r>
              <a:rPr lang="en-US" dirty="0"/>
              <a:t>Association between increased cerebral blood flow and poor outcome</a:t>
            </a:r>
          </a:p>
          <a:p>
            <a:pPr lvl="1"/>
            <a:r>
              <a:rPr lang="en-US" dirty="0"/>
              <a:t>Exception: direct evidence of acute </a:t>
            </a:r>
            <a:r>
              <a:rPr lang="en-US" dirty="0" smtClean="0"/>
              <a:t>hypovolemia</a:t>
            </a:r>
          </a:p>
          <a:p>
            <a:r>
              <a:rPr lang="en-US" dirty="0"/>
              <a:t>Blood transfusions for anemia + pulmonary hypertension</a:t>
            </a:r>
          </a:p>
          <a:p>
            <a:pPr lvl="1"/>
            <a:r>
              <a:rPr lang="en-US" dirty="0"/>
              <a:t>Increased oxygen carrying capacity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Saline Bolus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Useful when hypovolemia is present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intravascular volume, increased CO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mL/kg NS = 1.54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/kg of normal saline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Limited efficacy when pathophysiology is not related to hypovolemia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HIE: Isolated </a:t>
            </a:r>
            <a:r>
              <a:rPr lang="en-US" dirty="0" smtClean="0"/>
              <a:t>Hypotension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</a:t>
            </a:r>
          </a:p>
          <a:p>
            <a:pPr lvl="1"/>
            <a:r>
              <a:rPr lang="en-US" dirty="0" smtClean="0"/>
              <a:t>Low systolic BP and evidence of end organ </a:t>
            </a:r>
            <a:r>
              <a:rPr lang="en-US" dirty="0" err="1" smtClean="0"/>
              <a:t>hypoperfusion</a:t>
            </a:r>
            <a:endParaRPr lang="en-US" dirty="0" smtClean="0"/>
          </a:p>
          <a:p>
            <a:r>
              <a:rPr lang="en-US" dirty="0" smtClean="0"/>
              <a:t>Treatment goals</a:t>
            </a:r>
          </a:p>
          <a:p>
            <a:pPr lvl="1"/>
            <a:r>
              <a:rPr lang="en-US" dirty="0" smtClean="0"/>
              <a:t>Increase stroke volume and cardiac output</a:t>
            </a:r>
          </a:p>
          <a:p>
            <a:r>
              <a:rPr lang="en-US" dirty="0" smtClean="0"/>
              <a:t>Treatment options</a:t>
            </a:r>
          </a:p>
          <a:p>
            <a:pPr lvl="1"/>
            <a:r>
              <a:rPr lang="en-US" dirty="0" smtClean="0"/>
              <a:t>Epinephrine</a:t>
            </a:r>
          </a:p>
          <a:p>
            <a:pPr lvl="1"/>
            <a:r>
              <a:rPr lang="en-US" dirty="0" err="1" smtClean="0"/>
              <a:t>Dobutamine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Dobutamine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Hypotension/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hypoperfusion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related to myocardial dysfunction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Severe sepsis/shock in full term neonates unresponsive to fluid resuscitation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Dosing: 2 to 20 mcg/kg/min (max 25 mcg/kg/min)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Monitoring: heart rate, BP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Toxicity: hypotension, tachycardia, vasodilation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pathophysiology of hypotension</a:t>
            </a:r>
          </a:p>
          <a:p>
            <a:r>
              <a:rPr lang="en-US" dirty="0" smtClean="0"/>
              <a:t>Discuss the role of vasopressors and </a:t>
            </a:r>
            <a:r>
              <a:rPr lang="en-US" dirty="0" err="1" smtClean="0"/>
              <a:t>ionotropes</a:t>
            </a:r>
            <a:r>
              <a:rPr lang="en-US" dirty="0" smtClean="0"/>
              <a:t> in neonates with hypotension</a:t>
            </a:r>
          </a:p>
          <a:p>
            <a:r>
              <a:rPr lang="en-US" dirty="0" smtClean="0"/>
              <a:t>Review sedation choices in neonates with HIE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Epinephrine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50008"/>
            <a:ext cx="10554574" cy="350879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Dose-dependent stimulation of alpha and beta adrenergic receptors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dose (0.01 to 0.1 mcg/kg/min)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Stimulates cardiac and vascular beta 1 and 2 receptors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inotropy,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chronotrophy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peripheral vasodilation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dose (&gt;0.1 mcg/kg/min)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Stimulates vascular and cardiac alpha 1 receptors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Vasoconstriction, increased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inotropy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 effect: increased blood pressure, systemic blood flow via drug-induced increases in SVR and cardiac output</a:t>
            </a:r>
          </a:p>
        </p:txBody>
      </p:sp>
    </p:spTree>
    <p:extLst>
      <p:ext uri="{BB962C8B-B14F-4D97-AF65-F5344CB8AC3E}">
        <p14:creationId xmlns:p14="http://schemas.microsoft.com/office/powerpoint/2010/main" val="15550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Epinephrine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194560"/>
            <a:ext cx="10554574" cy="36642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Compared to dopamine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Similar efficacy in improving blood pressure and increasing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cerebral blood flow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Epi group more likely to develop increased serum lactate levels, hyperglycemia requiring insulin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Clinical considerations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Beta-2 stimulation in liver and muscle causes decreased insulin release and increased glycogenolysis (elevates lactate)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be unable to use serum lactate as clinically useful marker of overall perfusion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Insulin infusion may be necessary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useful with low vascular resistance with or without myocardial contractility impairment</a:t>
            </a:r>
          </a:p>
        </p:txBody>
      </p:sp>
    </p:spTree>
    <p:extLst>
      <p:ext uri="{BB962C8B-B14F-4D97-AF65-F5344CB8AC3E}">
        <p14:creationId xmlns:p14="http://schemas.microsoft.com/office/powerpoint/2010/main" val="9042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Epinephrine Dosing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404871"/>
            <a:ext cx="10859941" cy="404405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“Low-dose”: 0.01-0.1 mcg/kg/min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dose”: &gt;0.1 mcg/kg/min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documented true maximum dose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Dose-limiting side effects: tachycardia, peripheral ischemia, lactic acidosis, hyperglycemia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Titration: 0.01-0.02 mcg/kg/min every 3 to 5 minutes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Monitoring: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heart rate,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glucose, lactates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NEVER through arterial access, central venous access preferred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64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Hypotension + Increased Afterload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Low pulmonary blood flow, impaired oxygenation, low cardiac output</a:t>
            </a:r>
          </a:p>
          <a:p>
            <a:r>
              <a:rPr lang="en-US" dirty="0" smtClean="0"/>
              <a:t>Treatment goals</a:t>
            </a:r>
          </a:p>
          <a:p>
            <a:pPr lvl="1"/>
            <a:r>
              <a:rPr lang="en-US" dirty="0" smtClean="0"/>
              <a:t>Sedation, +/- muscle relaxation, ventilation, </a:t>
            </a:r>
            <a:r>
              <a:rPr lang="en-US" dirty="0" err="1" smtClean="0"/>
              <a:t>iNO</a:t>
            </a:r>
            <a:endParaRPr lang="en-US" dirty="0" smtClean="0"/>
          </a:p>
          <a:p>
            <a:pPr lvl="1"/>
            <a:r>
              <a:rPr lang="en-US" dirty="0" smtClean="0"/>
              <a:t>Avoid excessive mean airway pressure—further impairment of pulmonary venous return</a:t>
            </a:r>
          </a:p>
          <a:p>
            <a:r>
              <a:rPr lang="en-US" dirty="0" smtClean="0"/>
              <a:t>Treatment options</a:t>
            </a:r>
          </a:p>
          <a:p>
            <a:pPr lvl="1"/>
            <a:r>
              <a:rPr lang="en-US" dirty="0" err="1" smtClean="0"/>
              <a:t>Dobutamine</a:t>
            </a:r>
            <a:endParaRPr lang="en-US" dirty="0" smtClean="0"/>
          </a:p>
          <a:p>
            <a:pPr lvl="1"/>
            <a:r>
              <a:rPr lang="en-US" dirty="0" err="1" smtClean="0"/>
              <a:t>Milrinone</a:t>
            </a:r>
            <a:endParaRPr lang="en-US" dirty="0" smtClean="0"/>
          </a:p>
          <a:p>
            <a:pPr lvl="1"/>
            <a:r>
              <a:rPr lang="en-US" dirty="0" smtClean="0"/>
              <a:t>Vasopressin</a:t>
            </a:r>
          </a:p>
          <a:p>
            <a:pPr lvl="1"/>
            <a:r>
              <a:rPr lang="en-US" dirty="0" smtClean="0"/>
              <a:t>Norepinephrine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20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Milrinone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1992"/>
            <a:ext cx="10554574" cy="403442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Selective phosphodiesterase-III inhibitor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Exerts cardiovascular effects through preventing breakdown of cAMP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Enhances myocardial contractility, promotes myocardial relaxation, decreases vascular tone in systemic and pulmonary vascular beds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 states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Post-operative cardiac repair, PPHN as an adjunct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PDA-ligation to prevent hemodynamic instability in 24 hours after procedure</a:t>
            </a:r>
          </a:p>
        </p:txBody>
      </p:sp>
    </p:spTree>
    <p:extLst>
      <p:ext uri="{BB962C8B-B14F-4D97-AF65-F5344CB8AC3E}">
        <p14:creationId xmlns:p14="http://schemas.microsoft.com/office/powerpoint/2010/main" val="6315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Milrinone</a:t>
            </a:r>
            <a:r>
              <a:rPr lang="en-US" dirty="0" smtClean="0"/>
              <a:t>-PPHN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cases unresponsive to </a:t>
            </a:r>
            <a:r>
              <a:rPr lang="en-US" dirty="0" err="1"/>
              <a:t>iNO</a:t>
            </a:r>
            <a:r>
              <a:rPr lang="en-US" dirty="0"/>
              <a:t>, oxygenation may be improved with addition of </a:t>
            </a:r>
            <a:r>
              <a:rPr lang="en-US" dirty="0" err="1"/>
              <a:t>milrinone</a:t>
            </a:r>
            <a:endParaRPr lang="en-US" dirty="0"/>
          </a:p>
          <a:p>
            <a:r>
              <a:rPr lang="en-US" dirty="0"/>
              <a:t>Exogenous NO upregulates PDE-III in smooth muscle cells of pulmonary vasculature</a:t>
            </a:r>
          </a:p>
          <a:p>
            <a:pPr lvl="1"/>
            <a:r>
              <a:rPr lang="en-US" dirty="0"/>
              <a:t>Decrease or loss of </a:t>
            </a:r>
            <a:r>
              <a:rPr lang="en-US" dirty="0" err="1"/>
              <a:t>cAMP</a:t>
            </a:r>
            <a:r>
              <a:rPr lang="en-US" dirty="0"/>
              <a:t>-dependent vasodilation</a:t>
            </a:r>
          </a:p>
          <a:p>
            <a:r>
              <a:rPr lang="en-US" dirty="0"/>
              <a:t>Addition of </a:t>
            </a:r>
            <a:r>
              <a:rPr lang="en-US" dirty="0" err="1"/>
              <a:t>milrinone</a:t>
            </a:r>
            <a:r>
              <a:rPr lang="en-US" dirty="0"/>
              <a:t> to </a:t>
            </a:r>
            <a:r>
              <a:rPr lang="en-US" dirty="0" err="1"/>
              <a:t>iNO</a:t>
            </a:r>
            <a:r>
              <a:rPr lang="en-US" dirty="0"/>
              <a:t> restores pulmonary vasodilation mechanisms dependent of </a:t>
            </a:r>
            <a:r>
              <a:rPr lang="en-US" dirty="0" err="1"/>
              <a:t>cAMP</a:t>
            </a:r>
            <a:endParaRPr lang="en-US" dirty="0"/>
          </a:p>
          <a:p>
            <a:pPr lvl="1"/>
            <a:r>
              <a:rPr lang="en-US" dirty="0"/>
              <a:t>Increased pulmonary vasodilation, improved oxygenation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Milrinone Dosing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Dosing range: 0.25-0.99 mcg/kg/min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Dose reduce for renal impairment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Titration: 0.2-0.4 mcg/kg/min every 2-4 hours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Monitoring: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MAP: can initially decrease, usually returns to baseline within 1-2 hours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Heart rate: can initially decrease, may increase if bolus used (not recommended)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UOP: improved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Oxygen saturations: improved</a:t>
            </a:r>
          </a:p>
        </p:txBody>
      </p:sp>
    </p:spTree>
    <p:extLst>
      <p:ext uri="{BB962C8B-B14F-4D97-AF65-F5344CB8AC3E}">
        <p14:creationId xmlns:p14="http://schemas.microsoft.com/office/powerpoint/2010/main" val="9873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Vasopressin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physiologic role is extracellular osmolarity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Vascular effects mediated by stimulation of vasopressin 1A and 2 receptors in the cardiovascular system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V1A: vasoconstriction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V2: vasodilation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useful with vasodilatory shock, deficiency of endogenous vasopressin production with septic shock, infants after cardiac surgery</a:t>
            </a:r>
          </a:p>
        </p:txBody>
      </p:sp>
    </p:spTree>
    <p:extLst>
      <p:ext uri="{BB962C8B-B14F-4D97-AF65-F5344CB8AC3E}">
        <p14:creationId xmlns:p14="http://schemas.microsoft.com/office/powerpoint/2010/main" val="6533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Vasopressin Clinical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MAP, SVR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PVR, oxygenation index,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requirement, vasopressor requirement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high doses, increased SVR may impair cardiac contractility</a:t>
            </a:r>
          </a:p>
        </p:txBody>
      </p:sp>
    </p:spTree>
    <p:extLst>
      <p:ext uri="{BB962C8B-B14F-4D97-AF65-F5344CB8AC3E}">
        <p14:creationId xmlns:p14="http://schemas.microsoft.com/office/powerpoint/2010/main" val="41103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Vasopressin Dosing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31720"/>
            <a:ext cx="10554574" cy="411720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“Low dose”: 0.17 -0.7 milli-units/kg/min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Decreased in catecholamine requirement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“High dose”: 1-20 milli-units/kg/min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Effective for reducing catecholamine requirement, but more side effects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Titration: 0.05-0.1 milli-units/kg/min every 15-30 minutes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Monitoring: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pressure, serum sodium (hyponatremia), weight gain, urine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(decreases),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liver enzymes</a:t>
            </a:r>
          </a:p>
        </p:txBody>
      </p:sp>
    </p:spTree>
    <p:extLst>
      <p:ext uri="{BB962C8B-B14F-4D97-AF65-F5344CB8AC3E}">
        <p14:creationId xmlns:p14="http://schemas.microsoft.com/office/powerpoint/2010/main" val="37083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59" y="624384"/>
            <a:ext cx="10515600" cy="1325563"/>
          </a:xfrm>
        </p:spPr>
        <p:txBody>
          <a:bodyPr/>
          <a:lstStyle/>
          <a:p>
            <a:r>
              <a:rPr lang="en-US" dirty="0"/>
              <a:t>Pathophysiology-Based Approach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302" y="1846012"/>
            <a:ext cx="7986471" cy="4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Norepinephrine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020824"/>
            <a:ext cx="10554574" cy="454039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Endogenous catecholamine that activates alpha 1,2 and beta 1 receptors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Increases systemic vascular resistance&gt;&gt;pulmonary vascular resistance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Increases cardiac output by increasing contractility via beta 1 receptors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First-line treatment for septic shock in adult patients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Neonatal data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Sepsis: increased MAP, decreased oxygen requirement, improved tissue perfusion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PPHN: produced pulmonary vasodilation, decreased oxygen requirement, increased cardiac output, improved blood flow to lungs without evidence of peripheral ischemia</a:t>
            </a:r>
          </a:p>
        </p:txBody>
      </p:sp>
    </p:spTree>
    <p:extLst>
      <p:ext uri="{BB962C8B-B14F-4D97-AF65-F5344CB8AC3E}">
        <p14:creationId xmlns:p14="http://schemas.microsoft.com/office/powerpoint/2010/main" val="29440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Norepinephrine Dosing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66218"/>
          </a:xfrm>
        </p:spPr>
        <p:txBody>
          <a:bodyPr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Dosing range: 0.05-0.7 mcg/kg/min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Max: 3.3 mcg/kg/min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Titration: 0.05-0.1 mcg/kg/min every 5-10 minutes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Monitoring: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oxygen saturations, tissue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perfusion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Administration: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NEVER through arterial line, central venous access preferred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Refractory Hypotension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Adrenal insufficiency can occur independently or in combination with other causes of hypotension</a:t>
            </a:r>
          </a:p>
          <a:p>
            <a:r>
              <a:rPr lang="en-US" dirty="0" smtClean="0"/>
              <a:t>Refractory</a:t>
            </a:r>
          </a:p>
          <a:p>
            <a:pPr lvl="1"/>
            <a:r>
              <a:rPr lang="en-US" dirty="0" smtClean="0"/>
              <a:t>Persistent hypotension despite catecholamine therapy</a:t>
            </a:r>
          </a:p>
          <a:p>
            <a:pPr lvl="1"/>
            <a:r>
              <a:rPr lang="en-US" dirty="0" smtClean="0"/>
              <a:t>Hypoglycemia, hyponatremia</a:t>
            </a:r>
          </a:p>
          <a:p>
            <a:pPr lvl="1"/>
            <a:r>
              <a:rPr lang="en-US" dirty="0" smtClean="0"/>
              <a:t>Adrenal injury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Hydrocortisone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Hydrocortisone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690688"/>
            <a:ext cx="10554574" cy="485449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Decreases breakdown of catecholamines, increases calcium in myocardial cells, upregulate adrenergic receptors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Delayed onset of action for hypotension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Inferior as first-line treatment to dopamine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Relative adrenal insufficiency in premature infants may play a role in need for supplementation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Prophylactic: prevents adrenal insufficiency, subsequent complications of uninhibited inflammation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Refractory hypotension: effectively increases BP and reduces catecholamine requirement</a:t>
            </a:r>
          </a:p>
        </p:txBody>
      </p:sp>
    </p:spTree>
    <p:extLst>
      <p:ext uri="{BB962C8B-B14F-4D97-AF65-F5344CB8AC3E}">
        <p14:creationId xmlns:p14="http://schemas.microsoft.com/office/powerpoint/2010/main" val="10596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Dopamine?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620570"/>
            <a:ext cx="10554574" cy="423822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commonly used cardiovascular medication in the NICU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Dose-dependent stimulation of alpha, beta, and dopaminergic receptors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(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 mcg/kg/min)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Vascular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dopaminergic receptors selectively expressed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Renal, mesenteric, coronary circulations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Moderate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(2-4 mcg/kg/min)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lpha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receptor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activation-vasoconstriction,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inotropy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 – 8 mcg/kg/min)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Beta receptor activation-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inotropy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chronotropy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peripheral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vasodilation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increase pulmonary vascular resistance (worsen PPHN)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contractility/excessive increase in SVR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Dopamine Dosing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67711"/>
            <a:ext cx="10554574" cy="35910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Usual dosing range: 5-20 mcg/kg/min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Titration: 2.5-5 mcg/kg/min every 5-10 minutes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Monitoring: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oxygen saturations, urine output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Concerns: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worsening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pulmonary status when used in patients with pulmonary hypertension (i.e. PDA with right-to-left flow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NEVER through arterial line, central venous access preferred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Cardiovascular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pathophysiology, phase of intervention, and impact of concomitant treatments</a:t>
            </a:r>
          </a:p>
          <a:p>
            <a:r>
              <a:rPr lang="en-US" dirty="0" smtClean="0"/>
              <a:t>For HIE patients, weigh </a:t>
            </a:r>
            <a:r>
              <a:rPr lang="en-US" dirty="0" smtClean="0"/>
              <a:t>impact of treatment </a:t>
            </a:r>
            <a:r>
              <a:rPr lang="en-US" dirty="0" smtClean="0"/>
              <a:t>against </a:t>
            </a:r>
            <a:r>
              <a:rPr lang="en-US" dirty="0" smtClean="0"/>
              <a:t>consequences of reperfusion injury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Sedation Management in 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treatment</a:t>
            </a:r>
          </a:p>
          <a:p>
            <a:r>
              <a:rPr lang="en-US" dirty="0" smtClean="0"/>
              <a:t>Treatment options</a:t>
            </a:r>
          </a:p>
          <a:p>
            <a:r>
              <a:rPr lang="en-US" dirty="0" smtClean="0"/>
              <a:t>Monitoring/Assessment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5C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" b="-54"/>
          <a:stretch>
            <a:fillRect/>
          </a:stretch>
        </p:blipFill>
        <p:spPr bwMode="auto">
          <a:xfrm>
            <a:off x="1667849" y="1254676"/>
            <a:ext cx="8704501" cy="47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Response to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 </a:t>
            </a:r>
            <a:r>
              <a:rPr lang="en-US" dirty="0" smtClean="0"/>
              <a:t>and postnatal asphyxia increase HPA axis stimulation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esponse </a:t>
            </a:r>
            <a:r>
              <a:rPr lang="en-US" dirty="0" smtClean="0"/>
              <a:t>correlates to gestational age and severity of hypoxia-ischemia</a:t>
            </a:r>
          </a:p>
          <a:p>
            <a:r>
              <a:rPr lang="en-US" dirty="0" smtClean="0"/>
              <a:t>Elevated cortisol/adrenal response may interfere with protective effect of hypothermia via activation of glucocorticoid pathways</a:t>
            </a:r>
          </a:p>
          <a:p>
            <a:r>
              <a:rPr lang="en-US" dirty="0" smtClean="0"/>
              <a:t>TH does not attenuate </a:t>
            </a:r>
            <a:r>
              <a:rPr lang="en-US" dirty="0" smtClean="0"/>
              <a:t>the HPA axis response to hypoxic-ischemic stress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Physiologic Response to Hypoxia-Ischemia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122746"/>
              </p:ext>
            </p:extLst>
          </p:nvPr>
        </p:nvGraphicFramePr>
        <p:xfrm>
          <a:off x="838200" y="1825625"/>
          <a:ext cx="10515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404">
                  <a:extLst>
                    <a:ext uri="{9D8B030D-6E8A-4147-A177-3AD203B41FA5}">
                      <a16:colId xmlns:a16="http://schemas.microsoft.com/office/drawing/2014/main" val="2266069460"/>
                    </a:ext>
                  </a:extLst>
                </a:gridCol>
                <a:gridCol w="6510196">
                  <a:extLst>
                    <a:ext uri="{9D8B030D-6E8A-4147-A177-3AD203B41FA5}">
                      <a16:colId xmlns:a16="http://schemas.microsoft.com/office/drawing/2014/main" val="4052556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 in Hypotension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94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Vascular 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Vasodilation most common cause of shock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3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Neonates more dependent on HR to maintain BP</a:t>
                      </a:r>
                    </a:p>
                    <a:p>
                      <a:r>
                        <a:rPr lang="en-US" dirty="0" smtClean="0"/>
                        <a:t>(tachycardia,</a:t>
                      </a:r>
                      <a:r>
                        <a:rPr lang="en-US" baseline="0" dirty="0" smtClean="0"/>
                        <a:t> bradycardia)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8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Systolic dysfunction</a:t>
                      </a:r>
                      <a:r>
                        <a:rPr lang="en-US" baseline="0" dirty="0" smtClean="0"/>
                        <a:t> most often seen with asphyxia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5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Insensible wate</a:t>
                      </a:r>
                      <a:r>
                        <a:rPr lang="en-US" baseline="0" dirty="0" smtClean="0"/>
                        <a:t>r losses, capillary leak, mechanical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8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with pulmonary hypertension, worsens cardiac 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02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1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Known information</a:t>
            </a:r>
          </a:p>
          <a:p>
            <a:pPr lvl="1"/>
            <a:r>
              <a:rPr lang="en-US" dirty="0" smtClean="0"/>
              <a:t>3 to 12 hours of mild TH started after HI is </a:t>
            </a:r>
            <a:r>
              <a:rPr lang="en-US" dirty="0" err="1" smtClean="0"/>
              <a:t>neuroprotective</a:t>
            </a:r>
            <a:r>
              <a:rPr lang="en-US" dirty="0" smtClean="0"/>
              <a:t> in </a:t>
            </a:r>
            <a:r>
              <a:rPr lang="en-US" dirty="0" err="1" smtClean="0"/>
              <a:t>anesthesized</a:t>
            </a:r>
            <a:r>
              <a:rPr lang="en-US" dirty="0" smtClean="0"/>
              <a:t> piglets</a:t>
            </a:r>
          </a:p>
          <a:p>
            <a:r>
              <a:rPr lang="en-US" dirty="0" smtClean="0"/>
              <a:t>Study purpose</a:t>
            </a:r>
          </a:p>
          <a:p>
            <a:pPr lvl="1"/>
            <a:r>
              <a:rPr lang="en-US" dirty="0" smtClean="0"/>
              <a:t>Determine if </a:t>
            </a:r>
            <a:r>
              <a:rPr lang="en-US" dirty="0" err="1" smtClean="0"/>
              <a:t>neuroprotection</a:t>
            </a:r>
            <a:r>
              <a:rPr lang="en-US" dirty="0"/>
              <a:t> </a:t>
            </a:r>
            <a:r>
              <a:rPr lang="en-US" dirty="0" smtClean="0"/>
              <a:t>maintained in non-sedated piglets</a:t>
            </a:r>
          </a:p>
          <a:p>
            <a:r>
              <a:rPr lang="en-US" dirty="0" smtClean="0"/>
              <a:t>Study design</a:t>
            </a:r>
          </a:p>
          <a:p>
            <a:pPr lvl="1"/>
            <a:r>
              <a:rPr lang="en-US" dirty="0" smtClean="0"/>
              <a:t>39 piglets (36=HI, 3=no HI)</a:t>
            </a:r>
          </a:p>
          <a:p>
            <a:pPr lvl="2"/>
            <a:r>
              <a:rPr lang="en-US" dirty="0" err="1" smtClean="0"/>
              <a:t>Normothermia</a:t>
            </a:r>
            <a:r>
              <a:rPr lang="en-US" dirty="0" smtClean="0"/>
              <a:t> = 18</a:t>
            </a:r>
          </a:p>
          <a:p>
            <a:pPr lvl="2"/>
            <a:r>
              <a:rPr lang="en-US" dirty="0" smtClean="0"/>
              <a:t>Hypothermia x 24 </a:t>
            </a:r>
            <a:r>
              <a:rPr lang="en-US" dirty="0" err="1" smtClean="0"/>
              <a:t>hr</a:t>
            </a:r>
            <a:r>
              <a:rPr lang="en-US" dirty="0" smtClean="0"/>
              <a:t> = 21 + 3 no HI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Mild Hypothermia in </a:t>
            </a:r>
            <a:r>
              <a:rPr lang="en-US" dirty="0" err="1" smtClean="0"/>
              <a:t>Unsedated</a:t>
            </a:r>
            <a:r>
              <a:rPr lang="en-US" dirty="0" smtClean="0"/>
              <a:t> Newborn Pigs-Pediatric Res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7-31 at 3.05.2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00" r="-24700"/>
          <a:stretch>
            <a:fillRect/>
          </a:stretch>
        </p:blipFill>
        <p:spPr/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Mild Hypothermia in </a:t>
            </a:r>
            <a:r>
              <a:rPr lang="en-US" dirty="0" err="1" smtClean="0"/>
              <a:t>Unsedated</a:t>
            </a:r>
            <a:r>
              <a:rPr lang="en-US" dirty="0" smtClean="0"/>
              <a:t> Newborn Pigs-Pediatric Res 2001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860515" y="3238637"/>
            <a:ext cx="21528" cy="223846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neuroprotection</a:t>
            </a:r>
            <a:r>
              <a:rPr lang="en-US" dirty="0" smtClean="0"/>
              <a:t> seen in piglets undergoing TH without sedation</a:t>
            </a:r>
          </a:p>
          <a:p>
            <a:pPr lvl="1"/>
            <a:r>
              <a:rPr lang="en-US" dirty="0" smtClean="0"/>
              <a:t>Only study in </a:t>
            </a:r>
            <a:r>
              <a:rPr lang="en-US" dirty="0" err="1" smtClean="0"/>
              <a:t>pigliets</a:t>
            </a:r>
            <a:r>
              <a:rPr lang="en-US" dirty="0" smtClean="0"/>
              <a:t> to directly evaluate TH in the absence of sedation </a:t>
            </a:r>
          </a:p>
          <a:p>
            <a:pPr lvl="1"/>
            <a:r>
              <a:rPr lang="en-US" dirty="0" smtClean="0"/>
              <a:t>Previous studies by same group used sedation and saw decreases in HR/MAP, demonstrated </a:t>
            </a:r>
            <a:r>
              <a:rPr lang="en-US" dirty="0" err="1" smtClean="0"/>
              <a:t>neuroprotection</a:t>
            </a:r>
            <a:endParaRPr lang="en-US" dirty="0" smtClean="0"/>
          </a:p>
          <a:p>
            <a:r>
              <a:rPr lang="en-US" dirty="0" smtClean="0"/>
              <a:t>Theory: stress from being awake during HT negates the </a:t>
            </a:r>
            <a:r>
              <a:rPr lang="en-US" dirty="0" err="1" smtClean="0"/>
              <a:t>neuroprotective</a:t>
            </a:r>
            <a:r>
              <a:rPr lang="en-US" dirty="0" smtClean="0"/>
              <a:t> effect of TH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Mild Hypothermia in </a:t>
            </a:r>
            <a:r>
              <a:rPr lang="en-US" dirty="0" err="1" smtClean="0"/>
              <a:t>Unsedated</a:t>
            </a:r>
            <a:r>
              <a:rPr lang="en-US" dirty="0" smtClean="0"/>
              <a:t> Newborn Pigs-Pediatric Res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7-29 at 9.21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-416" r="-106" b="416"/>
          <a:stretch/>
        </p:blipFill>
        <p:spPr>
          <a:xfrm>
            <a:off x="1966111" y="1690688"/>
            <a:ext cx="7485707" cy="435133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9299" y="365125"/>
            <a:ext cx="113530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Cytokines in Perinatal Asphyxia-</a:t>
            </a:r>
            <a:r>
              <a:rPr lang="en-US" dirty="0" err="1" smtClean="0"/>
              <a:t>Inflamm</a:t>
            </a:r>
            <a:r>
              <a:rPr lang="en-US" dirty="0" smtClean="0"/>
              <a:t> Res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Induction of stress response in non-sedated patients</a:t>
            </a:r>
          </a:p>
          <a:p>
            <a:pPr lvl="1"/>
            <a:r>
              <a:rPr lang="en-US" dirty="0" smtClean="0"/>
              <a:t>In adult patients, lack of sedation during TH resulted in increased plasma levels of norepinephrine and cortisol, increased shivering</a:t>
            </a:r>
          </a:p>
          <a:p>
            <a:pPr lvl="1"/>
            <a:r>
              <a:rPr lang="en-US" dirty="0" smtClean="0"/>
              <a:t>Increased basal metabolic rate may limit protective effect of HT</a:t>
            </a:r>
          </a:p>
          <a:p>
            <a:r>
              <a:rPr lang="en-US" dirty="0" smtClean="0"/>
              <a:t>Non-sedated and conscious subjects being cooled with try to maintain temperature by increasing metabolic activity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Response to </a:t>
            </a:r>
            <a:br>
              <a:rPr lang="en-US" dirty="0" smtClean="0"/>
            </a:br>
            <a:r>
              <a:rPr lang="en-US" dirty="0" smtClean="0"/>
              <a:t>Therapeutic Hypothermia (TH)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Evaluated the effect of fentanyl and morphine on plasma catecholamines in neonates undergoing mechanical ventilation after birth</a:t>
            </a:r>
          </a:p>
          <a:p>
            <a:pPr lvl="1"/>
            <a:r>
              <a:rPr lang="en-US" dirty="0" smtClean="0"/>
              <a:t>Fentanyl: 10.5 mcg/kg bolus followed by 1.5 mcg/kg/</a:t>
            </a:r>
            <a:r>
              <a:rPr lang="en-US" dirty="0" err="1" smtClean="0"/>
              <a:t>hr</a:t>
            </a:r>
            <a:r>
              <a:rPr lang="en-US" dirty="0" smtClean="0"/>
              <a:t> continuous infusion</a:t>
            </a:r>
          </a:p>
          <a:p>
            <a:pPr lvl="1"/>
            <a:r>
              <a:rPr lang="en-US" dirty="0" smtClean="0"/>
              <a:t>Morphine: 140 mcg/kg bolus followed by 20 mcg/kg/</a:t>
            </a:r>
            <a:r>
              <a:rPr lang="en-US" dirty="0" err="1" smtClean="0"/>
              <a:t>hr</a:t>
            </a:r>
            <a:r>
              <a:rPr lang="en-US" dirty="0" smtClean="0"/>
              <a:t> continuous infusion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Fentanyl vs. Morphine-J </a:t>
            </a:r>
            <a:r>
              <a:rPr lang="en-US" dirty="0" err="1" smtClean="0"/>
              <a:t>Peds</a:t>
            </a:r>
            <a:r>
              <a:rPr lang="en-US" dirty="0" smtClean="0"/>
              <a:t>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Fentanyl </a:t>
            </a:r>
            <a:r>
              <a:rPr lang="en-US" dirty="0" smtClean="0"/>
              <a:t>and morphine both effective for lowering noradrenaline and adrenaline levels in neonates undergoing mechanical ventilation</a:t>
            </a:r>
          </a:p>
          <a:p>
            <a:r>
              <a:rPr lang="en-US" dirty="0" smtClean="0"/>
              <a:t>Only fentanyl reduced beta endorphin</a:t>
            </a:r>
          </a:p>
          <a:p>
            <a:r>
              <a:rPr lang="en-US" dirty="0" smtClean="0"/>
              <a:t>Fentanyl and morphine displayed similar analgesic effects</a:t>
            </a:r>
          </a:p>
          <a:p>
            <a:r>
              <a:rPr lang="en-US" dirty="0" smtClean="0"/>
              <a:t>No notable respiratory depression in either group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Fentanyl vs. Morphine-J </a:t>
            </a:r>
            <a:r>
              <a:rPr lang="en-US" dirty="0" err="1" smtClean="0"/>
              <a:t>Peds</a:t>
            </a:r>
            <a:r>
              <a:rPr lang="en-US" dirty="0" smtClean="0"/>
              <a:t>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Uncontrolled pain may potentiate the effect of hypoxia</a:t>
            </a:r>
          </a:p>
          <a:p>
            <a:pPr lvl="1"/>
            <a:r>
              <a:rPr lang="en-US" dirty="0" smtClean="0"/>
              <a:t>Exposure to untreated repetitive pain and stress causes prolonged C-fiber firing</a:t>
            </a:r>
          </a:p>
          <a:p>
            <a:pPr lvl="1"/>
            <a:r>
              <a:rPr lang="en-US" dirty="0" smtClean="0"/>
              <a:t>Glutamate-induced NMDA receptor activation</a:t>
            </a:r>
          </a:p>
          <a:p>
            <a:pPr lvl="1"/>
            <a:r>
              <a:rPr lang="en-US" dirty="0" smtClean="0"/>
              <a:t>Augmentation of hypoxia-induced glutamate release</a:t>
            </a:r>
          </a:p>
          <a:p>
            <a:pPr lvl="1"/>
            <a:r>
              <a:rPr lang="en-US" dirty="0" smtClean="0"/>
              <a:t>End result: neuronal injury/death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Response to Asphyxia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evaluation of 52 infants with some degree of birth asphyxia</a:t>
            </a:r>
          </a:p>
          <a:p>
            <a:pPr lvl="1"/>
            <a:r>
              <a:rPr lang="en-US" dirty="0" smtClean="0"/>
              <a:t>Received opioid = 17</a:t>
            </a:r>
          </a:p>
          <a:p>
            <a:pPr lvl="1"/>
            <a:r>
              <a:rPr lang="en-US" dirty="0" smtClean="0"/>
              <a:t>No opioid = 35</a:t>
            </a:r>
          </a:p>
          <a:p>
            <a:r>
              <a:rPr lang="en-US" dirty="0" smtClean="0"/>
              <a:t>Opioid:</a:t>
            </a:r>
          </a:p>
          <a:p>
            <a:pPr lvl="1"/>
            <a:r>
              <a:rPr lang="en-US" dirty="0" smtClean="0"/>
              <a:t>Morphine (intermittent bolus or infusion)</a:t>
            </a:r>
          </a:p>
          <a:p>
            <a:pPr lvl="1"/>
            <a:r>
              <a:rPr lang="en-US" dirty="0" smtClean="0"/>
              <a:t>Fentanyl (intermittent bolus or infusion)</a:t>
            </a:r>
          </a:p>
          <a:p>
            <a:pPr lvl="1"/>
            <a:r>
              <a:rPr lang="en-US" dirty="0" smtClean="0"/>
              <a:t>First week of life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Effect on Neuroimaging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Opioid-treated infants were more critically ill, worse clinical markers of asphyxia at baseline</a:t>
            </a:r>
          </a:p>
          <a:p>
            <a:pPr lvl="1"/>
            <a:r>
              <a:rPr lang="en-US" dirty="0" smtClean="0"/>
              <a:t>Better MRI findings</a:t>
            </a:r>
          </a:p>
          <a:p>
            <a:pPr lvl="1"/>
            <a:r>
              <a:rPr lang="en-US" dirty="0" smtClean="0"/>
              <a:t>Improved long term neurologic examination findings at 12-8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Potential for neuroprotection in hypoxic-ischemic brains</a:t>
            </a:r>
          </a:p>
          <a:p>
            <a:pPr lvl="1"/>
            <a:r>
              <a:rPr lang="en-US" dirty="0" smtClean="0"/>
              <a:t>Endogenous and exogenous opioids can protect cortical neurons from hypoxia-induced apoptosis</a:t>
            </a:r>
          </a:p>
          <a:p>
            <a:pPr lvl="1"/>
            <a:r>
              <a:rPr lang="en-US" dirty="0" smtClean="0"/>
              <a:t>Induce ischemic tolerance in cerebellar Purkinje cells subject to ischemia-reperfusion conditions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Effect on Neuroimaging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4904" y="316471"/>
            <a:ext cx="11287125" cy="62388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4904" y="365126"/>
            <a:ext cx="4776517" cy="619022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48378"/>
          <a:ext cx="8229600" cy="511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25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r>
                        <a:rPr lang="en-US" baseline="0" dirty="0" smtClean="0"/>
                        <a:t>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36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Azzopardi</a:t>
                      </a:r>
                      <a:r>
                        <a:rPr lang="en-US" baseline="0" dirty="0" smtClean="0"/>
                        <a:t> et al.</a:t>
                      </a:r>
                    </a:p>
                    <a:p>
                      <a:r>
                        <a:rPr lang="en-US" baseline="0" dirty="0" smtClean="0"/>
                        <a:t>Pediatrics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 body hypothermia </a:t>
                      </a:r>
                    </a:p>
                    <a:p>
                      <a:r>
                        <a:rPr lang="en-US" dirty="0" smtClean="0"/>
                        <a:t>Pilot</a:t>
                      </a:r>
                      <a:r>
                        <a:rPr lang="en-US" baseline="0" dirty="0" smtClean="0"/>
                        <a:t> study (n=16, 10 TH, 6 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Morphine infusion</a:t>
                      </a:r>
                      <a:r>
                        <a:rPr lang="en-US" baseline="0" dirty="0" smtClean="0"/>
                        <a:t> 10-40 mcg/kg/</a:t>
                      </a:r>
                      <a:r>
                        <a:rPr lang="en-US" baseline="0" dirty="0" err="1" smtClean="0"/>
                        <a:t>hr</a:t>
                      </a:r>
                      <a:r>
                        <a:rPr lang="en-US" baseline="0" dirty="0" smtClean="0"/>
                        <a:t> (ventilated)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Chloral hydrate 25-50 mg/kg (non-ventilated)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6/10 cooled infants had minor neurologic</a:t>
                      </a:r>
                      <a:r>
                        <a:rPr lang="en-US" baseline="0" dirty="0" smtClean="0"/>
                        <a:t> abnormalities or normal f/u exams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58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Thoresen</a:t>
                      </a:r>
                      <a:r>
                        <a:rPr lang="en-US" baseline="0" dirty="0" smtClean="0"/>
                        <a:t>, Whitelaw Pediatrics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</a:t>
                      </a:r>
                      <a:r>
                        <a:rPr lang="en-US" baseline="0" dirty="0" smtClean="0"/>
                        <a:t> changes during mild TH (n=9)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Midazolam</a:t>
                      </a:r>
                      <a:r>
                        <a:rPr lang="en-US" baseline="0" dirty="0" smtClean="0"/>
                        <a:t> 100 mcg/kg bolus then 30-60 mcg/kg/</a:t>
                      </a:r>
                      <a:r>
                        <a:rPr lang="en-US" baseline="0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Marked reduction in spontaneous muscle activity,</a:t>
                      </a:r>
                      <a:r>
                        <a:rPr lang="en-US" baseline="0" dirty="0" smtClean="0"/>
                        <a:t> rectal temp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582">
                <a:tc>
                  <a:txBody>
                    <a:bodyPr/>
                    <a:lstStyle/>
                    <a:p>
                      <a:r>
                        <a:rPr lang="en-US" dirty="0" smtClean="0"/>
                        <a:t>Roka et al. </a:t>
                      </a:r>
                    </a:p>
                    <a:p>
                      <a:r>
                        <a:rPr lang="en-US" dirty="0" smtClean="0"/>
                        <a:t>Pediatrics</a:t>
                      </a:r>
                      <a:r>
                        <a:rPr lang="en-US" baseline="0" dirty="0" smtClean="0"/>
                        <a:t> 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 morphine</a:t>
                      </a:r>
                      <a:r>
                        <a:rPr lang="en-US" baseline="0" dirty="0" smtClean="0"/>
                        <a:t> concentration in HT and NT infants</a:t>
                      </a:r>
                    </a:p>
                    <a:p>
                      <a:r>
                        <a:rPr lang="en-US" baseline="0" dirty="0" smtClean="0"/>
                        <a:t>(n=16)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Morphine</a:t>
                      </a:r>
                      <a:r>
                        <a:rPr lang="en-US" baseline="0" dirty="0" smtClean="0"/>
                        <a:t> infusion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r>
                        <a:rPr lang="en-US" baseline="0" dirty="0" smtClean="0"/>
                        <a:t> morphine concentrations in HT compared to NT patients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Sedation in  Early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Unaddressed pain and stress in the neonate is bad</a:t>
            </a:r>
          </a:p>
          <a:p>
            <a:r>
              <a:rPr lang="en-US" dirty="0" smtClean="0"/>
              <a:t>Asphyxiated neonates seems to be particularly sensitive to pain and stress</a:t>
            </a:r>
          </a:p>
          <a:p>
            <a:pPr lvl="1"/>
            <a:r>
              <a:rPr lang="en-US" dirty="0" smtClean="0"/>
              <a:t>Hypothermia may worsen these responses</a:t>
            </a:r>
          </a:p>
          <a:p>
            <a:r>
              <a:rPr lang="en-US" dirty="0" smtClean="0"/>
              <a:t>Use of opioids in asphyxiated neonates (without TH) associated with improved neurodevelopmental outcomes</a:t>
            </a:r>
          </a:p>
          <a:p>
            <a:r>
              <a:rPr lang="en-US" dirty="0" smtClean="0"/>
              <a:t>Providing sedation/analgesia during hypothermia is probably the most ethical approach to treatment</a:t>
            </a:r>
          </a:p>
          <a:p>
            <a:pPr lvl="1"/>
            <a:r>
              <a:rPr lang="en-US" dirty="0" smtClean="0"/>
              <a:t>Standard of care in every other patient population who undergoes TH</a:t>
            </a:r>
          </a:p>
          <a:p>
            <a:r>
              <a:rPr lang="en-US" dirty="0" smtClean="0"/>
              <a:t>Most studies’ outcomes include patients who received sedation</a:t>
            </a:r>
          </a:p>
          <a:p>
            <a:pPr lvl="1"/>
            <a:r>
              <a:rPr lang="en-US" dirty="0" smtClean="0"/>
              <a:t>The benefit seen with hypothermia includes the effect of having sedation on board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data (</a:t>
            </a:r>
            <a:r>
              <a:rPr lang="en-US" dirty="0" smtClean="0"/>
              <a:t>mostly </a:t>
            </a:r>
            <a:r>
              <a:rPr lang="en-US" dirty="0" smtClean="0"/>
              <a:t>animal) suggest that opioids may have deleterious effects on neurodevelopmental outcomes</a:t>
            </a:r>
          </a:p>
          <a:p>
            <a:pPr lvl="1"/>
            <a:r>
              <a:rPr lang="en-US" dirty="0" smtClean="0"/>
              <a:t>Preterm infants</a:t>
            </a:r>
            <a:endParaRPr lang="en-US" dirty="0" smtClean="0"/>
          </a:p>
          <a:p>
            <a:r>
              <a:rPr lang="en-US" dirty="0" smtClean="0"/>
              <a:t>Inability to predict pharmacokinetic changes during hypothermia can lead to supra-therapeutic opioid concentrations</a:t>
            </a:r>
          </a:p>
          <a:p>
            <a:pPr lvl="1"/>
            <a:r>
              <a:rPr lang="en-US" dirty="0" smtClean="0"/>
              <a:t>Potential for adverse effects (prolonged sedation, cardiovascular compromise)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Controversy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Alpha agonists appear to exert a </a:t>
            </a:r>
            <a:r>
              <a:rPr lang="en-US" dirty="0" err="1" smtClean="0"/>
              <a:t>neuroprotective</a:t>
            </a:r>
            <a:r>
              <a:rPr lang="en-US" dirty="0" smtClean="0"/>
              <a:t> effect in neonatal animal models of perinatal asphyxia</a:t>
            </a:r>
          </a:p>
          <a:p>
            <a:pPr lvl="1"/>
            <a:r>
              <a:rPr lang="en-US" dirty="0" smtClean="0"/>
              <a:t>Clonidine </a:t>
            </a:r>
          </a:p>
          <a:p>
            <a:pPr lvl="1"/>
            <a:r>
              <a:rPr lang="en-US" dirty="0" smtClean="0"/>
              <a:t>Dexmedetomidine (8 x more specific to alpha 2 receptor)</a:t>
            </a:r>
          </a:p>
          <a:p>
            <a:r>
              <a:rPr lang="en-US" dirty="0" smtClean="0"/>
              <a:t>Provide analgesia, sedation, and </a:t>
            </a:r>
            <a:r>
              <a:rPr lang="en-US" dirty="0" err="1" smtClean="0"/>
              <a:t>anxiolysis</a:t>
            </a:r>
            <a:endParaRPr lang="en-US" dirty="0" smtClean="0"/>
          </a:p>
          <a:p>
            <a:r>
              <a:rPr lang="en-US" dirty="0"/>
              <a:t>Synergistic effect when used with other classes of analgesics/sedatives</a:t>
            </a:r>
          </a:p>
          <a:p>
            <a:r>
              <a:rPr lang="en-US" dirty="0"/>
              <a:t>M</a:t>
            </a:r>
            <a:r>
              <a:rPr lang="en-US" dirty="0" smtClean="0"/>
              <a:t>inimal </a:t>
            </a:r>
            <a:r>
              <a:rPr lang="en-US" dirty="0"/>
              <a:t>effect on respiratory drive, gastrointestinal function</a:t>
            </a:r>
          </a:p>
          <a:p>
            <a:pPr lvl="1"/>
            <a:r>
              <a:rPr lang="en-US" smtClean="0"/>
              <a:t>Bradycardia</a:t>
            </a:r>
            <a:r>
              <a:rPr lang="en-US" dirty="0"/>
              <a:t>, hypo/hypertension</a:t>
            </a:r>
          </a:p>
          <a:p>
            <a:r>
              <a:rPr lang="en-US" dirty="0" err="1" smtClean="0"/>
              <a:t>Neuroprotection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Future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Laudenbach</a:t>
            </a:r>
            <a:r>
              <a:rPr lang="en-US" dirty="0" smtClean="0"/>
              <a:t> et al. </a:t>
            </a:r>
            <a:r>
              <a:rPr lang="en-US" dirty="0" err="1" smtClean="0"/>
              <a:t>Anesth</a:t>
            </a:r>
            <a:r>
              <a:rPr lang="en-US" dirty="0" smtClean="0"/>
              <a:t> 2002</a:t>
            </a:r>
          </a:p>
          <a:p>
            <a:pPr lvl="1"/>
            <a:r>
              <a:rPr lang="en-US" i="1" dirty="0" smtClean="0"/>
              <a:t>In vivo </a:t>
            </a:r>
            <a:r>
              <a:rPr lang="en-US" dirty="0" smtClean="0"/>
              <a:t>concentration-dependent cortex and white matter lesion </a:t>
            </a:r>
          </a:p>
          <a:p>
            <a:pPr lvl="1"/>
            <a:r>
              <a:rPr lang="en-US" i="1" dirty="0"/>
              <a:t>I</a:t>
            </a:r>
            <a:r>
              <a:rPr lang="en-US" i="1" dirty="0" smtClean="0"/>
              <a:t>n vitro </a:t>
            </a:r>
            <a:r>
              <a:rPr lang="en-US" dirty="0" smtClean="0"/>
              <a:t>decreased number of neurons damaged by NMDA exposure</a:t>
            </a:r>
          </a:p>
          <a:p>
            <a:r>
              <a:rPr lang="en-US" dirty="0" smtClean="0"/>
              <a:t>Paris et al. </a:t>
            </a:r>
            <a:r>
              <a:rPr lang="en-US" dirty="0" err="1" smtClean="0"/>
              <a:t>Anesth</a:t>
            </a:r>
            <a:r>
              <a:rPr lang="en-US" dirty="0" smtClean="0"/>
              <a:t> </a:t>
            </a:r>
            <a:r>
              <a:rPr lang="en-US" dirty="0" err="1" smtClean="0"/>
              <a:t>Analg</a:t>
            </a:r>
            <a:r>
              <a:rPr lang="en-US" dirty="0" smtClean="0"/>
              <a:t> 2006</a:t>
            </a:r>
          </a:p>
          <a:p>
            <a:pPr lvl="1"/>
            <a:r>
              <a:rPr lang="en-US" dirty="0" smtClean="0"/>
              <a:t>Neonatal rat model</a:t>
            </a:r>
          </a:p>
          <a:p>
            <a:pPr lvl="1"/>
            <a:r>
              <a:rPr lang="en-US" dirty="0" smtClean="0"/>
              <a:t>Reduced mean lesion size by 44-49%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 Agonists in Neonatal Asphyxia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8444"/>
          </a:xfrm>
        </p:spPr>
        <p:txBody>
          <a:bodyPr>
            <a:normAutofit/>
          </a:bodyPr>
          <a:lstStyle/>
          <a:p>
            <a:r>
              <a:rPr lang="en-US" dirty="0" smtClean="0"/>
              <a:t>PK study in piglet model of HIE with cooling</a:t>
            </a:r>
          </a:p>
          <a:p>
            <a:pPr lvl="1"/>
            <a:r>
              <a:rPr lang="en-US" dirty="0" smtClean="0"/>
              <a:t>Decreased clearance/increased plasma levels of dexmedetomidine</a:t>
            </a:r>
          </a:p>
          <a:p>
            <a:pPr lvl="1"/>
            <a:r>
              <a:rPr lang="en-US" dirty="0" smtClean="0"/>
              <a:t>Did not evaluate potential </a:t>
            </a:r>
            <a:r>
              <a:rPr lang="en-US" dirty="0" err="1" smtClean="0"/>
              <a:t>neuroprotection</a:t>
            </a:r>
            <a:endParaRPr lang="en-US" dirty="0" smtClean="0"/>
          </a:p>
          <a:p>
            <a:r>
              <a:rPr lang="en-US" dirty="0" smtClean="0"/>
              <a:t>DEX in hypothermia neonatal rats</a:t>
            </a:r>
          </a:p>
          <a:p>
            <a:pPr lvl="1"/>
            <a:r>
              <a:rPr lang="en-US" dirty="0" smtClean="0"/>
              <a:t>Prolonged exposure was not associated with renal or brain pathology or indices of gliosis, macrophage activation, or apoptosis</a:t>
            </a:r>
          </a:p>
          <a:p>
            <a:pPr lvl="1"/>
            <a:r>
              <a:rPr lang="en-US" dirty="0" smtClean="0"/>
              <a:t>Plasma and brain concentrations tightly correlated</a:t>
            </a:r>
          </a:p>
          <a:p>
            <a:pPr lvl="1"/>
            <a:r>
              <a:rPr lang="en-US" dirty="0" smtClean="0"/>
              <a:t>Reduced cranial temp from 32-30 C within 30 min in cooled </a:t>
            </a:r>
            <a:r>
              <a:rPr lang="en-US" dirty="0" smtClean="0"/>
              <a:t>rats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Dexmedetomidine in </a:t>
            </a:r>
            <a:r>
              <a:rPr lang="en-US" dirty="0" smtClean="0"/>
              <a:t>Hypothermia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40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Dexmedetomidine</a:t>
            </a:r>
            <a:r>
              <a:rPr lang="en-US" dirty="0" smtClean="0"/>
              <a:t> for Sedation with 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554"/>
            <a:ext cx="10515600" cy="4728409"/>
          </a:xfrm>
        </p:spPr>
        <p:txBody>
          <a:bodyPr/>
          <a:lstStyle/>
          <a:p>
            <a:r>
              <a:rPr lang="en-US" dirty="0" smtClean="0"/>
              <a:t>Retrospective analysis of 19 patients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41" y="1905048"/>
            <a:ext cx="4028312" cy="47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07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Dexmedetomidine</a:t>
            </a:r>
            <a:r>
              <a:rPr lang="en-US" dirty="0" smtClean="0"/>
              <a:t> for Sedation with 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290" y="1410846"/>
            <a:ext cx="5091777" cy="5125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36671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78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Dexmedetomidine</a:t>
            </a:r>
            <a:r>
              <a:rPr lang="en-US" dirty="0" smtClean="0"/>
              <a:t> for Sedation with 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717" y="1690687"/>
            <a:ext cx="7824113" cy="44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2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NPASS Scores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8778"/>
            <a:ext cx="10435146" cy="4978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254" y="2004620"/>
            <a:ext cx="1624342" cy="443239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05252" y="2004620"/>
            <a:ext cx="3468094" cy="443239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28613"/>
            <a:ext cx="11287125" cy="62388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546242" y="328507"/>
            <a:ext cx="4584879" cy="6239053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NPASS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ranges/goals</a:t>
            </a:r>
          </a:p>
          <a:p>
            <a:pPr lvl="1"/>
            <a:r>
              <a:rPr lang="en-US" dirty="0" smtClean="0"/>
              <a:t>Pain assessment: 0-10 points</a:t>
            </a:r>
          </a:p>
          <a:p>
            <a:pPr lvl="2"/>
            <a:r>
              <a:rPr lang="en-US" dirty="0" smtClean="0"/>
              <a:t>Treat for scores&gt;3</a:t>
            </a:r>
          </a:p>
          <a:p>
            <a:pPr lvl="1"/>
            <a:r>
              <a:rPr lang="en-US" dirty="0" smtClean="0"/>
              <a:t>Sedation assessment:</a:t>
            </a:r>
          </a:p>
          <a:p>
            <a:pPr lvl="2"/>
            <a:r>
              <a:rPr lang="en-US" dirty="0" smtClean="0"/>
              <a:t>Light sedation: -5 to -2</a:t>
            </a:r>
          </a:p>
          <a:p>
            <a:pPr lvl="2"/>
            <a:r>
              <a:rPr lang="en-US" dirty="0" smtClean="0"/>
              <a:t>Deep sedation: -10 to -5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No ability to differentiate between pain and agitation</a:t>
            </a:r>
          </a:p>
          <a:p>
            <a:pPr lvl="1"/>
            <a:r>
              <a:rPr lang="en-US" dirty="0" smtClean="0"/>
              <a:t>Lack of correlation between pain severity and expected scores</a:t>
            </a:r>
          </a:p>
          <a:p>
            <a:pPr lvl="1"/>
            <a:r>
              <a:rPr lang="en-US" dirty="0" smtClean="0"/>
              <a:t>No recommendations for treatment based on score</a:t>
            </a:r>
          </a:p>
        </p:txBody>
      </p:sp>
    </p:spTree>
    <p:extLst>
      <p:ext uri="{BB962C8B-B14F-4D97-AF65-F5344CB8AC3E}">
        <p14:creationId xmlns:p14="http://schemas.microsoft.com/office/powerpoint/2010/main" val="1229273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NPASS Considerations in 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indicators may be confounded by neuro-irritability from underlying pathophysiology</a:t>
            </a:r>
          </a:p>
          <a:p>
            <a:r>
              <a:rPr lang="en-US" dirty="0" smtClean="0"/>
              <a:t>Extremities assessment may be inaccurate</a:t>
            </a:r>
          </a:p>
          <a:p>
            <a:r>
              <a:rPr lang="en-US" dirty="0" smtClean="0"/>
              <a:t>Vital signs may also be difficult to interpret when infant is undergoing therapeutic hypothermia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96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NPASS Scores in HIE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105"/>
              </p:ext>
            </p:extLst>
          </p:nvPr>
        </p:nvGraphicFramePr>
        <p:xfrm>
          <a:off x="838200" y="1374865"/>
          <a:ext cx="10515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6611311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68787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Patient</a:t>
                      </a:r>
                      <a:r>
                        <a:rPr lang="en-US" sz="2400" baseline="0" dirty="0" smtClean="0"/>
                        <a:t> Characteristic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N=23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01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Gestational age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wk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38.6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3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Birth weight (kg)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3.22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64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Sarnat</a:t>
                      </a:r>
                      <a:r>
                        <a:rPr lang="en-US" sz="2400" dirty="0" smtClean="0"/>
                        <a:t> score, n (%)</a:t>
                      </a:r>
                    </a:p>
                    <a:p>
                      <a:r>
                        <a:rPr lang="en-US" sz="2400" dirty="0" smtClean="0"/>
                        <a:t>     1</a:t>
                      </a:r>
                    </a:p>
                    <a:p>
                      <a:r>
                        <a:rPr lang="en-US" sz="2400" dirty="0" smtClean="0"/>
                        <a:t>     2</a:t>
                      </a:r>
                    </a:p>
                    <a:p>
                      <a:r>
                        <a:rPr lang="en-US" sz="2400" dirty="0" smtClean="0"/>
                        <a:t>    </a:t>
                      </a:r>
                      <a:r>
                        <a:rPr lang="en-US" sz="2400" baseline="0" dirty="0" smtClean="0"/>
                        <a:t>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0 (0)</a:t>
                      </a:r>
                    </a:p>
                    <a:p>
                      <a:pPr algn="ctr"/>
                      <a:r>
                        <a:rPr lang="en-US" sz="2400" dirty="0" smtClean="0"/>
                        <a:t>15 (65.3)</a:t>
                      </a:r>
                    </a:p>
                    <a:p>
                      <a:pPr algn="ctr"/>
                      <a:r>
                        <a:rPr lang="en-US" sz="2400" dirty="0" smtClean="0"/>
                        <a:t>8 (34.7)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3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Seizures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(17.4)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1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Sedation, n (%)</a:t>
                      </a:r>
                    </a:p>
                    <a:p>
                      <a:r>
                        <a:rPr lang="en-US" sz="2400" dirty="0" smtClean="0"/>
                        <a:t>     Fentanyl infusion</a:t>
                      </a:r>
                    </a:p>
                    <a:p>
                      <a:r>
                        <a:rPr lang="en-US" sz="2400" dirty="0" smtClean="0"/>
                        <a:t>     </a:t>
                      </a:r>
                      <a:r>
                        <a:rPr lang="en-US" sz="2400" dirty="0" err="1" smtClean="0"/>
                        <a:t>Dexmedetomidine</a:t>
                      </a:r>
                      <a:r>
                        <a:rPr lang="en-US" sz="2400" baseline="0" dirty="0" smtClean="0"/>
                        <a:t> infusion</a:t>
                      </a:r>
                    </a:p>
                    <a:p>
                      <a:r>
                        <a:rPr lang="en-US" sz="2400" baseline="0" dirty="0" smtClean="0"/>
                        <a:t>     Both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8 (34.7) </a:t>
                      </a:r>
                    </a:p>
                    <a:p>
                      <a:pPr algn="ctr"/>
                      <a:r>
                        <a:rPr lang="en-US" sz="2400" dirty="0" smtClean="0"/>
                        <a:t>10 (43.5)</a:t>
                      </a:r>
                    </a:p>
                    <a:p>
                      <a:pPr algn="ctr"/>
                      <a:r>
                        <a:rPr lang="en-US" sz="2400" dirty="0" smtClean="0"/>
                        <a:t>5 (21.8)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69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43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NPASS Scores in  HIE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892872"/>
              </p:ext>
            </p:extLst>
          </p:nvPr>
        </p:nvGraphicFramePr>
        <p:xfrm>
          <a:off x="632138" y="143925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8192" y="5305849"/>
            <a:ext cx="721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Baseline    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2790568" y="5282766"/>
            <a:ext cx="8799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12 hour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75447" y="5295398"/>
            <a:ext cx="8799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7</a:t>
            </a:r>
            <a:r>
              <a:rPr lang="en-US" sz="900" dirty="0" smtClean="0"/>
              <a:t>2 hour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89474" y="5282766"/>
            <a:ext cx="87991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48 </a:t>
            </a:r>
            <a:r>
              <a:rPr lang="en-US" sz="900" dirty="0" smtClean="0"/>
              <a:t>hour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267827" y="5305849"/>
            <a:ext cx="8799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96 hour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892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50727"/>
              </p:ext>
            </p:extLst>
          </p:nvPr>
        </p:nvGraphicFramePr>
        <p:xfrm>
          <a:off x="419869" y="865117"/>
          <a:ext cx="7410485" cy="548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29302"/>
              </p:ext>
            </p:extLst>
          </p:nvPr>
        </p:nvGraphicFramePr>
        <p:xfrm>
          <a:off x="7972244" y="1093061"/>
          <a:ext cx="3791877" cy="502827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val="3786674542"/>
                    </a:ext>
                  </a:extLst>
                </a:gridCol>
                <a:gridCol w="885333">
                  <a:extLst>
                    <a:ext uri="{9D8B030D-6E8A-4147-A177-3AD203B41FA5}">
                      <a16:colId xmlns:a16="http://schemas.microsoft.com/office/drawing/2014/main" val="3575081969"/>
                    </a:ext>
                  </a:extLst>
                </a:gridCol>
                <a:gridCol w="931930">
                  <a:extLst>
                    <a:ext uri="{9D8B030D-6E8A-4147-A177-3AD203B41FA5}">
                      <a16:colId xmlns:a16="http://schemas.microsoft.com/office/drawing/2014/main" val="3733361125"/>
                    </a:ext>
                  </a:extLst>
                </a:gridCol>
                <a:gridCol w="776609">
                  <a:extLst>
                    <a:ext uri="{9D8B030D-6E8A-4147-A177-3AD203B41FA5}">
                      <a16:colId xmlns:a16="http://schemas.microsoft.com/office/drawing/2014/main" val="4090759275"/>
                    </a:ext>
                  </a:extLst>
                </a:gridCol>
                <a:gridCol w="780492">
                  <a:extLst>
                    <a:ext uri="{9D8B030D-6E8A-4147-A177-3AD203B41FA5}">
                      <a16:colId xmlns:a16="http://schemas.microsoft.com/office/drawing/2014/main" val="4250493454"/>
                    </a:ext>
                  </a:extLst>
                </a:gridCol>
              </a:tblGrid>
              <a:tr h="29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Time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Fentanyl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Precedex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Combo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 value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2588277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5669352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0198323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7779989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30731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617321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002029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2950687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020500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4814922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2125291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062066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2310384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3932544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11645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049"/>
                  </a:ext>
                </a:extLst>
              </a:tr>
              <a:tr h="295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232102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698172" y="1778861"/>
            <a:ext cx="0" cy="4962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68287" y="1778861"/>
            <a:ext cx="0" cy="4962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95600" y="2364444"/>
            <a:ext cx="0" cy="4962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44686" y="2612570"/>
            <a:ext cx="0" cy="4962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8571" y="1429725"/>
            <a:ext cx="6741783" cy="1088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54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strong data specifically assessing use of sedation and neurologic outcomes with hypothermia</a:t>
            </a:r>
          </a:p>
          <a:p>
            <a:pPr lvl="1"/>
            <a:r>
              <a:rPr lang="en-US" dirty="0" smtClean="0"/>
              <a:t>What med is best?</a:t>
            </a:r>
          </a:p>
          <a:p>
            <a:pPr lvl="1"/>
            <a:r>
              <a:rPr lang="en-US" dirty="0" smtClean="0"/>
              <a:t>When should it be started?</a:t>
            </a:r>
          </a:p>
          <a:p>
            <a:pPr lvl="1"/>
            <a:r>
              <a:rPr lang="en-US" dirty="0" smtClean="0"/>
              <a:t>How should it be dosed?</a:t>
            </a:r>
          </a:p>
          <a:p>
            <a:pPr lvl="1"/>
            <a:r>
              <a:rPr lang="en-US" dirty="0" smtClean="0"/>
              <a:t>How long should it be continued?</a:t>
            </a:r>
          </a:p>
          <a:p>
            <a:pPr lvl="1"/>
            <a:r>
              <a:rPr lang="en-US" dirty="0" smtClean="0"/>
              <a:t>Does it provide extra </a:t>
            </a:r>
            <a:r>
              <a:rPr lang="en-US" dirty="0" err="1" smtClean="0"/>
              <a:t>neuroprotection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there risk of increased neuronal apoptosis as premature neonatal animal models suggest?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Unanswered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166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6271"/>
            <a:ext cx="10515600" cy="40006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 alone is not associated with increased risk of hypotension</a:t>
            </a:r>
          </a:p>
          <a:p>
            <a:pPr lvl="1"/>
            <a:r>
              <a:rPr lang="en-US" dirty="0"/>
              <a:t>Normal or slightly increased BP related to hypothermia-induced vasoconstriction </a:t>
            </a:r>
            <a:endParaRPr lang="en-US" dirty="0" smtClean="0"/>
          </a:p>
          <a:p>
            <a:r>
              <a:rPr lang="en-US" dirty="0" smtClean="0"/>
              <a:t>Reduction </a:t>
            </a:r>
            <a:r>
              <a:rPr lang="en-US" dirty="0"/>
              <a:t>in heart rate after TH leads to 60-70% decrease in LV output compared to </a:t>
            </a:r>
            <a:r>
              <a:rPr lang="en-US" dirty="0" err="1"/>
              <a:t>normothermic</a:t>
            </a:r>
            <a:r>
              <a:rPr lang="en-US" dirty="0"/>
              <a:t> controls</a:t>
            </a:r>
          </a:p>
          <a:p>
            <a:pPr lvl="1"/>
            <a:r>
              <a:rPr lang="en-US" dirty="0"/>
              <a:t>Often sufficient because of decreased metabolic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Sinus bradycardia</a:t>
            </a:r>
          </a:p>
          <a:p>
            <a:pPr lvl="1"/>
            <a:r>
              <a:rPr lang="en-US" dirty="0" smtClean="0"/>
              <a:t>Slowed diastolic repolarization in SA node</a:t>
            </a:r>
          </a:p>
          <a:p>
            <a:pPr lvl="1"/>
            <a:r>
              <a:rPr lang="en-US" dirty="0" smtClean="0"/>
              <a:t>Diminished influence of sympathetic autonomous nervous system on heart rate</a:t>
            </a:r>
          </a:p>
          <a:p>
            <a:r>
              <a:rPr lang="en-US" dirty="0" smtClean="0"/>
              <a:t>Normal heart rate despite low temperature may reflect subclinical systemic </a:t>
            </a:r>
            <a:r>
              <a:rPr lang="en-US" dirty="0" err="1" smtClean="0"/>
              <a:t>hypoperfusion</a:t>
            </a:r>
            <a:r>
              <a:rPr lang="en-US" dirty="0" smtClean="0"/>
              <a:t> and contribute to ongoing brain injury</a:t>
            </a:r>
          </a:p>
        </p:txBody>
      </p:sp>
    </p:spTree>
    <p:extLst>
      <p:ext uri="{BB962C8B-B14F-4D97-AF65-F5344CB8AC3E}">
        <p14:creationId xmlns:p14="http://schemas.microsoft.com/office/powerpoint/2010/main" val="4586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</a:t>
            </a:r>
            <a:r>
              <a:rPr lang="en-US" dirty="0" smtClean="0"/>
              <a:t>Vascular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Severity of brain injury may be associated with dysregulation of vascular tone in pulmonary vascular bed</a:t>
            </a:r>
          </a:p>
          <a:p>
            <a:r>
              <a:rPr lang="en-US" dirty="0" smtClean="0"/>
              <a:t>Concurrent HIE and pulmonary hypertension more likely to have abnormal brain MRI despite TH</a:t>
            </a:r>
          </a:p>
          <a:p>
            <a:pPr lvl="1"/>
            <a:r>
              <a:rPr lang="en-US" dirty="0" smtClean="0"/>
              <a:t>Greater disease severity-severe/prolonged hypoxia increases risk of impaired transition, persistent pulmonary hypertension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2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</a:t>
            </a:r>
            <a:r>
              <a:rPr lang="en-US" dirty="0" smtClean="0"/>
              <a:t>Vascular </a:t>
            </a:r>
            <a:r>
              <a:rPr lang="en-US" dirty="0" smtClean="0"/>
              <a:t>Effects on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pulmonary blood flow</a:t>
            </a:r>
          </a:p>
          <a:p>
            <a:pPr lvl="1"/>
            <a:r>
              <a:rPr lang="en-US" dirty="0" smtClean="0"/>
              <a:t>Lower </a:t>
            </a:r>
            <a:r>
              <a:rPr lang="en-US" dirty="0" err="1" smtClean="0"/>
              <a:t>preductal</a:t>
            </a:r>
            <a:r>
              <a:rPr lang="en-US" dirty="0" smtClean="0"/>
              <a:t> cardiac </a:t>
            </a:r>
            <a:r>
              <a:rPr lang="en-US" dirty="0" err="1" smtClean="0"/>
              <a:t>aoutput</a:t>
            </a:r>
            <a:r>
              <a:rPr lang="en-US" dirty="0" smtClean="0"/>
              <a:t> + systemic hypotension = worsened ischemic insult</a:t>
            </a:r>
          </a:p>
          <a:p>
            <a:r>
              <a:rPr lang="en-US" dirty="0" smtClean="0"/>
              <a:t>Use of rapidly-acting pulmonary vasodilators (</a:t>
            </a:r>
            <a:r>
              <a:rPr lang="en-US" dirty="0" err="1" smtClean="0"/>
              <a:t>iNO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Increased pulmonary venous return + augmentation of </a:t>
            </a:r>
            <a:r>
              <a:rPr lang="en-US" dirty="0" err="1" smtClean="0"/>
              <a:t>preductal</a:t>
            </a:r>
            <a:r>
              <a:rPr lang="en-US" dirty="0" smtClean="0"/>
              <a:t> cardiac output = reperfusion injury</a:t>
            </a:r>
          </a:p>
        </p:txBody>
      </p:sp>
    </p:spTree>
    <p:extLst>
      <p:ext uri="{BB962C8B-B14F-4D97-AF65-F5344CB8AC3E}">
        <p14:creationId xmlns:p14="http://schemas.microsoft.com/office/powerpoint/2010/main" val="31903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2775</Words>
  <Application>Microsoft Office PowerPoint</Application>
  <PresentationFormat>Widescreen</PresentationFormat>
  <Paragraphs>532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Cool and Comfortable: How to manage vasopressors and sedation with therapeutic hypothermia</vt:lpstr>
      <vt:lpstr>Objectives</vt:lpstr>
      <vt:lpstr>Pathophysiology-Based Approach</vt:lpstr>
      <vt:lpstr>Blood Pressure</vt:lpstr>
      <vt:lpstr>PowerPoint Presentation</vt:lpstr>
      <vt:lpstr>PowerPoint Presentation</vt:lpstr>
      <vt:lpstr>Cardiovascular Effects</vt:lpstr>
      <vt:lpstr>Pulmonary Vascular Effects</vt:lpstr>
      <vt:lpstr>Pulmonary Vascular Effects on CNS</vt:lpstr>
      <vt:lpstr>Clinical Considerations/Confounders</vt:lpstr>
      <vt:lpstr>PowerPoint Presentation</vt:lpstr>
      <vt:lpstr>Effects of Rewarming</vt:lpstr>
      <vt:lpstr>Pharmacology of Hypotension</vt:lpstr>
      <vt:lpstr>Vasoactive Medications</vt:lpstr>
      <vt:lpstr>Treatment of Hypotension with HIE</vt:lpstr>
      <vt:lpstr>HIE: Hypovolemia Hypotension</vt:lpstr>
      <vt:lpstr>Normal Saline Bolus</vt:lpstr>
      <vt:lpstr>HIE: Isolated Hypotension</vt:lpstr>
      <vt:lpstr>Dobutamine</vt:lpstr>
      <vt:lpstr>Epinephrine</vt:lpstr>
      <vt:lpstr>Epinephrine</vt:lpstr>
      <vt:lpstr>Epinephrine Dosing Information</vt:lpstr>
      <vt:lpstr>Hypotension + Increased Afterload</vt:lpstr>
      <vt:lpstr>Milrinone</vt:lpstr>
      <vt:lpstr>Milrinone-PPHN</vt:lpstr>
      <vt:lpstr>Milrinone Dosing Information</vt:lpstr>
      <vt:lpstr>Vasopressin</vt:lpstr>
      <vt:lpstr>Vasopressin Clinical Considerations</vt:lpstr>
      <vt:lpstr>Vasopressin Dosing Information</vt:lpstr>
      <vt:lpstr>Norepinephrine</vt:lpstr>
      <vt:lpstr>Norepinephrine Dosing Information</vt:lpstr>
      <vt:lpstr>Refractory Hypotension</vt:lpstr>
      <vt:lpstr>Hydrocortisone</vt:lpstr>
      <vt:lpstr>What about Dopamine?</vt:lpstr>
      <vt:lpstr>Dopamine Dosing Information</vt:lpstr>
      <vt:lpstr>Approach to Cardiovascular Care</vt:lpstr>
      <vt:lpstr>Sedation Management in HIE</vt:lpstr>
      <vt:lpstr>Neonatal Response to Stress</vt:lpstr>
      <vt:lpstr>Physiologic Response to Hypoxia-Ischemia </vt:lpstr>
      <vt:lpstr>Mild Hypothermia in Unsedated Newborn Pigs-Pediatric Res 2001</vt:lpstr>
      <vt:lpstr>Mild Hypothermia in Unsedated Newborn Pigs-Pediatric Res 2001</vt:lpstr>
      <vt:lpstr>Mild Hypothermia in Unsedated Newborn Pigs-Pediatric Res 2001</vt:lpstr>
      <vt:lpstr>Cytokines in Perinatal Asphyxia-Inflamm Res 2013</vt:lpstr>
      <vt:lpstr>Stress Response to  Therapeutic Hypothermia (TH)</vt:lpstr>
      <vt:lpstr>Fentanyl vs. Morphine-J Peds 1999</vt:lpstr>
      <vt:lpstr>Fentanyl vs. Morphine-J Peds 1999</vt:lpstr>
      <vt:lpstr>Neonatal Response to Asphyxia</vt:lpstr>
      <vt:lpstr>Opioid Effect on Neuroimaging</vt:lpstr>
      <vt:lpstr>Opioid Effect on Neuroimaging</vt:lpstr>
      <vt:lpstr>Sedation in  Early Trials</vt:lpstr>
      <vt:lpstr>What we know</vt:lpstr>
      <vt:lpstr>Opioid Controversy</vt:lpstr>
      <vt:lpstr>Potential Future Therapies</vt:lpstr>
      <vt:lpstr>Alpha Agonists in Neonatal Asphyxia</vt:lpstr>
      <vt:lpstr>Dexmedetomidine in Hypothermia</vt:lpstr>
      <vt:lpstr>Dexmedetomidine for Sedation with TH</vt:lpstr>
      <vt:lpstr>Dexmedetomidine for Sedation with TH</vt:lpstr>
      <vt:lpstr>Dexmedetomidine for Sedation with TH</vt:lpstr>
      <vt:lpstr>NPASS Scores</vt:lpstr>
      <vt:lpstr>NPASS Considerations</vt:lpstr>
      <vt:lpstr>NPASS Considerations in HIE</vt:lpstr>
      <vt:lpstr>NPASS Scores in HIE</vt:lpstr>
      <vt:lpstr>NPASS Scores in  HIE</vt:lpstr>
      <vt:lpstr>PowerPoint Presentation</vt:lpstr>
      <vt:lpstr>Unanswered Questions</vt:lpstr>
      <vt:lpstr>Questions?</vt:lpstr>
    </vt:vector>
  </TitlesOfParts>
  <Company>University of Florida Academic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and Comfortable: How to manage vasopressors and sedation with therapeutic hypothermia</dc:title>
  <dc:creator>O'Mara, Keliana L.</dc:creator>
  <cp:lastModifiedBy>O'Mara, Keliana L.</cp:lastModifiedBy>
  <cp:revision>24</cp:revision>
  <dcterms:created xsi:type="dcterms:W3CDTF">2019-07-09T18:33:34Z</dcterms:created>
  <dcterms:modified xsi:type="dcterms:W3CDTF">2019-07-11T20:22:28Z</dcterms:modified>
</cp:coreProperties>
</file>